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11" name="عنصر نائب لرقم الشريحة 10"/>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4AD519B-44BF-4F1E-B3C3-B6D74C6E6C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CDD8BC8-0CEA-498B-B9F4-E513A2A8CC78}" type="datetimeFigureOut">
              <a:rPr lang="ar-IQ" smtClean="0"/>
              <a:t>10/04/1440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4AD519B-44BF-4F1E-B3C3-B6D74C6E6CCC}" type="slidenum">
              <a:rPr lang="ar-IQ" smtClean="0"/>
              <a:t>‹#›</a:t>
            </a:fld>
            <a:endParaRPr lang="ar-IQ"/>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الأيقونة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CDD8BC8-0CEA-498B-B9F4-E513A2A8CC78}" type="datetimeFigureOut">
              <a:rPr lang="ar-IQ" smtClean="0"/>
              <a:t>10/04/1440</a:t>
            </a:fld>
            <a:endParaRPr lang="ar-IQ"/>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4AD519B-44BF-4F1E-B3C3-B6D74C6E6CC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4800" i="1" u="sng" dirty="0">
                <a:effectLst/>
                <a:ea typeface="Calibri"/>
                <a:cs typeface="Times New Roman"/>
              </a:rPr>
              <a:t>مفهوم التغذية الراجعة ( </a:t>
            </a:r>
            <a:r>
              <a:rPr lang="en-US" sz="4800" i="1" u="sng" dirty="0">
                <a:effectLst/>
                <a:latin typeface="Times New Roman"/>
                <a:ea typeface="Calibri"/>
              </a:rPr>
              <a:t>Feedback</a:t>
            </a:r>
            <a:r>
              <a:rPr lang="ar-IQ" sz="4800" i="1" u="sng" dirty="0">
                <a:effectLst/>
                <a:latin typeface="Times New Roman"/>
                <a:ea typeface="Calibri"/>
              </a:rPr>
              <a:t>)</a:t>
            </a:r>
            <a:endParaRPr lang="ar-IQ" dirty="0"/>
          </a:p>
        </p:txBody>
      </p:sp>
    </p:spTree>
    <p:extLst>
      <p:ext uri="{BB962C8B-B14F-4D97-AF65-F5344CB8AC3E}">
        <p14:creationId xmlns:p14="http://schemas.microsoft.com/office/powerpoint/2010/main" val="411123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5978" y="548680"/>
            <a:ext cx="8280920" cy="4950073"/>
          </a:xfrm>
          <a:prstGeom prst="rect">
            <a:avLst/>
          </a:prstGeom>
        </p:spPr>
        <p:txBody>
          <a:bodyPr wrap="square">
            <a:spAutoFit/>
          </a:bodyPr>
          <a:lstStyle/>
          <a:p>
            <a:pPr algn="just">
              <a:lnSpc>
                <a:spcPct val="115000"/>
              </a:lnSpc>
              <a:spcAft>
                <a:spcPts val="1000"/>
              </a:spcAft>
            </a:pPr>
            <a:r>
              <a:rPr lang="ar-IQ" sz="2000" dirty="0" smtClean="0">
                <a:effectLst/>
                <a:latin typeface="Times New Roman" pitchFamily="18" charset="0"/>
                <a:ea typeface="Calibri"/>
                <a:cs typeface="Times New Roman" pitchFamily="18" charset="0"/>
              </a:rPr>
              <a:t>بدء الباحثون بدراسة مفهوم التغذية الراجعة تحت مصطلح علم النفس(</a:t>
            </a:r>
            <a:r>
              <a:rPr lang="ar-IQ" sz="2000" dirty="0" err="1" smtClean="0">
                <a:effectLst/>
                <a:latin typeface="Times New Roman" pitchFamily="18" charset="0"/>
                <a:ea typeface="Calibri"/>
                <a:cs typeface="Times New Roman" pitchFamily="18" charset="0"/>
              </a:rPr>
              <a:t>السيبرنتك</a:t>
            </a:r>
            <a:r>
              <a:rPr lang="ar-IQ" sz="2000" dirty="0" smtClean="0">
                <a:effectLst/>
                <a:latin typeface="Times New Roman" pitchFamily="18" charset="0"/>
                <a:ea typeface="Calibri"/>
                <a:cs typeface="Times New Roman" pitchFamily="18" charset="0"/>
              </a:rPr>
              <a:t>) الذي أبتكره وينر عام 1941 م والمشتق من الكلمة اليونانية (سيبر </a:t>
            </a:r>
            <a:r>
              <a:rPr lang="ar-IQ" sz="2000" dirty="0" err="1" smtClean="0">
                <a:effectLst/>
                <a:latin typeface="Times New Roman" pitchFamily="18" charset="0"/>
                <a:ea typeface="Calibri"/>
                <a:cs typeface="Times New Roman" pitchFamily="18" charset="0"/>
              </a:rPr>
              <a:t>ناتز</a:t>
            </a:r>
            <a:r>
              <a:rPr lang="ar-IQ" sz="2000" dirty="0" smtClean="0">
                <a:effectLst/>
                <a:latin typeface="Times New Roman" pitchFamily="18" charset="0"/>
                <a:ea typeface="Calibri"/>
                <a:cs typeface="Times New Roman" pitchFamily="18" charset="0"/>
              </a:rPr>
              <a:t> ) إذ أن هذا العلم أريد به أن يبين بأن العمل الناتج والناجح لا يعتمد على النتائج الجيدة فقط ( أنظمة العضلات ) ، ولكن يعتمد أيضاً على النصائح الملائمة وفي حالة تعلم المهارات الحركية قد يستطيع المتعلم ومن خلال خبرته أن يقارن بين النتيجة والعمل الذي يقوم به، فتقوم الأجهزة الحسية بمحاولات تعديل وإعطاء تغذية راجعة داخلية لتصحيح الخطأ .. ويسمى هذا النوع بالتغذية الراجعة الداخلية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إن المبتدئين والأشخاص الذين لم يألفوا المهارات الجديدة فأنهم غير قادرين على تصور الحركة ، ومن ثم يلجأ إلى الحصول على المعلومات للتصحيح من خلال المصادر الخارجية ، التي تساعد على تعديل مسار حركته اللاحقة أن هذا النوع من أنواع التصحيح يطلق عليه بالتغذية الراجعة الخارجية .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وقد عدت التغذية الراجعة من أكبر المتغيرات العلمية أهمية في تحقيق التعلم والأداء الصحيح ، وأعطى لمفهوم التغذية الراجعة مكانة علمية بوصفها أعظم ما يعتمد عليها في وضع المقاييس والاختبارات النفسية والعقلية ، وعُدّ مفهومها أفضل متغير ينفرد دون غيره من المتغيرات في السيطرة على اكتساب المهارات . </a:t>
            </a:r>
            <a:endParaRPr lang="en-US" sz="1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676455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42083"/>
            <a:ext cx="8496944" cy="5573834"/>
          </a:xfrm>
          <a:prstGeom prst="rect">
            <a:avLst/>
          </a:prstGeom>
        </p:spPr>
        <p:txBody>
          <a:bodyPr wrap="square">
            <a:spAutoFit/>
          </a:bodyPr>
          <a:lstStyle/>
          <a:p>
            <a:pPr algn="just">
              <a:lnSpc>
                <a:spcPct val="115000"/>
              </a:lnSpc>
              <a:spcAft>
                <a:spcPts val="1000"/>
              </a:spcAft>
            </a:pPr>
            <a:r>
              <a:rPr lang="ar-IQ" sz="2400" dirty="0" smtClean="0">
                <a:effectLst/>
                <a:latin typeface="Times New Roman" pitchFamily="18" charset="0"/>
                <a:ea typeface="Calibri"/>
                <a:cs typeface="Times New Roman" pitchFamily="18" charset="0"/>
              </a:rPr>
              <a:t>وتعرف بأنها المعلومات التي تعطى للمتعلم عن الانجاز في محاولة لتعلم المهارة والتي توضح دقة الحركة خلال أو بعد الاستجابة أو كليهما .وتعد باعثاً مهماً جداً في السيطرة على حركة الإنسان وسلوكه ولتصحيح الأداء المستقبلي .</a:t>
            </a:r>
            <a:endParaRPr lang="en-US" sz="1600" dirty="0" smtClean="0">
              <a:effectLst/>
              <a:latin typeface="Times New Roman" pitchFamily="18" charset="0"/>
              <a:ea typeface="Calibri"/>
              <a:cs typeface="Times New Roman" pitchFamily="18" charset="0"/>
            </a:endParaRPr>
          </a:p>
          <a:p>
            <a:pPr algn="just">
              <a:lnSpc>
                <a:spcPct val="115000"/>
              </a:lnSpc>
              <a:spcAft>
                <a:spcPts val="1000"/>
              </a:spcAft>
            </a:pPr>
            <a:r>
              <a:rPr lang="ar-IQ" sz="2400" dirty="0" smtClean="0">
                <a:effectLst/>
                <a:latin typeface="Times New Roman" pitchFamily="18" charset="0"/>
                <a:ea typeface="Calibri"/>
                <a:cs typeface="Times New Roman" pitchFamily="18" charset="0"/>
              </a:rPr>
              <a:t>فكما عرفها ثائر غانم نقلاً عن كمال دسوق بأنها (( تقرير إدراكي مباشر عن نتيجة سلوك الفرد على غيره من الأشخاص )) .</a:t>
            </a:r>
            <a:endParaRPr lang="en-US" sz="1600" dirty="0" smtClean="0">
              <a:effectLst/>
              <a:latin typeface="Times New Roman" pitchFamily="18" charset="0"/>
              <a:ea typeface="Calibri"/>
              <a:cs typeface="Times New Roman" pitchFamily="18" charset="0"/>
            </a:endParaRPr>
          </a:p>
          <a:p>
            <a:pPr algn="just">
              <a:lnSpc>
                <a:spcPct val="115000"/>
              </a:lnSpc>
              <a:spcAft>
                <a:spcPts val="1000"/>
              </a:spcAft>
            </a:pPr>
            <a:r>
              <a:rPr lang="ar-IQ" sz="2400" dirty="0" smtClean="0">
                <a:effectLst/>
                <a:latin typeface="Times New Roman" pitchFamily="18" charset="0"/>
                <a:ea typeface="Calibri"/>
                <a:cs typeface="Times New Roman" pitchFamily="18" charset="0"/>
              </a:rPr>
              <a:t>وكذلك عرفها وجيه محجوب بأنها ((جميع المعلومات التي يمكن أن يحصل عليها المتعلم من مصادر مختلفة سواء أكانت داخلية أم خارجية أوكليهما معا ً قبل أو بعد الأداء الحركي ، الهدف منها تعديل الاستجابات الحركية المثلى وهي أحدى الشروط الأساسية لعملية التعلم )) .</a:t>
            </a:r>
            <a:endParaRPr lang="en-US" sz="1600" dirty="0" smtClean="0">
              <a:effectLst/>
              <a:latin typeface="Times New Roman" pitchFamily="18" charset="0"/>
              <a:ea typeface="Calibri"/>
              <a:cs typeface="Times New Roman" pitchFamily="18" charset="0"/>
            </a:endParaRPr>
          </a:p>
          <a:p>
            <a:pPr algn="just">
              <a:lnSpc>
                <a:spcPct val="115000"/>
              </a:lnSpc>
              <a:spcAft>
                <a:spcPts val="1000"/>
              </a:spcAft>
            </a:pPr>
            <a:r>
              <a:rPr lang="ar-IQ" sz="2400" dirty="0" smtClean="0">
                <a:effectLst/>
                <a:latin typeface="Times New Roman" pitchFamily="18" charset="0"/>
                <a:ea typeface="Calibri"/>
                <a:cs typeface="Times New Roman" pitchFamily="18" charset="0"/>
              </a:rPr>
              <a:t>أما (</a:t>
            </a:r>
            <a:r>
              <a:rPr lang="en-US" sz="2400" dirty="0" smtClean="0">
                <a:effectLst/>
                <a:latin typeface="Times New Roman" pitchFamily="18" charset="0"/>
                <a:ea typeface="Calibri"/>
                <a:cs typeface="Times New Roman" pitchFamily="18" charset="0"/>
              </a:rPr>
              <a:t>Sage</a:t>
            </a:r>
            <a:r>
              <a:rPr lang="ar-IQ" sz="2400" dirty="0" smtClean="0">
                <a:effectLst/>
                <a:latin typeface="Times New Roman" pitchFamily="18" charset="0"/>
                <a:ea typeface="Calibri"/>
                <a:cs typeface="Times New Roman" pitchFamily="18" charset="0"/>
              </a:rPr>
              <a:t>) فيراها عبارة عن ((المعلومات التي يحصل عليها الفرد أو يستقبلها كنتيجة لبعض المتغيرات ، ويضيف أن التغذية الراجعة هي المعلومات التي يستقبلها الفرد خلال أدائه لحركة أو بعدها )) . </a:t>
            </a:r>
            <a:endParaRPr lang="en-US" sz="1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92722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352928" cy="5591274"/>
          </a:xfrm>
          <a:prstGeom prst="rect">
            <a:avLst/>
          </a:prstGeom>
        </p:spPr>
        <p:txBody>
          <a:bodyPr wrap="square">
            <a:spAutoFit/>
          </a:bodyPr>
          <a:lstStyle/>
          <a:p>
            <a:pPr algn="just">
              <a:lnSpc>
                <a:spcPct val="115000"/>
              </a:lnSpc>
              <a:spcAft>
                <a:spcPts val="1000"/>
              </a:spcAft>
            </a:pPr>
            <a:r>
              <a:rPr lang="ar-IQ" sz="2000" b="1" u="sng" dirty="0" smtClean="0">
                <a:effectLst/>
                <a:latin typeface="Times New Roman" pitchFamily="18" charset="0"/>
                <a:ea typeface="Calibri"/>
                <a:cs typeface="Times New Roman" pitchFamily="18" charset="0"/>
              </a:rPr>
              <a:t>أهمية التغذية الراجعة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إن للتغذية الراجعة أهمية كبيرة في عملية تعلم المهارات الحركية ومنها ما يأتي :ـ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1- تعمل التغذية الراجعة على إعلام المتعلم نتيجة تعلمه ، سواء كانت صحيحة أم خاطئة ، مما يقلل القلق والتوتر والذي قد يعتري المتعلم في حالة عدم معرفة نتائج تعلمه.</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2- تعزز المتعلم وتشجعه على الاستمرار في عملية التعلم ، ولاسيما عندما يعرف بأن إجابته كانت صحيحة ،وهنا تعمل التغذية الراجعة على تدعيم العملية التعليمية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3- أن معرفة المتعلم أن إجابته كانت خطا، وما السبب لهذه الإجابة الخطأ يجعله يقتنع بأن ما حصل عليه من نتيجة أو علامة كان هو المسؤول عنها ،ومن ثم عليه مضاعفة جهده في المرات القادمة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4- إن تصحيح إجابة المتعلم الخطأ من شأنها أن تضعف الارتباطات الخطأ التي حدثت في ذاكرته وإحلال ارتباطات صحيحة محلها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5- أن استخدام التغذية الراجعة من شأنها أن تنشط عملية التعلم وتزيد من مستوى الدافعية للتعلم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6- تُعرَّف عملية التغذية الراجعة المتعلم : أين يقف من الهدف المنشود ، وفيما إذا كان يحتاج إلى مدة طويلة لتحقيقه أم أنه قريب منه ، أي إنها تبين للمتعلم اتجاه سير تقدمه في العملية التعليمية . </a:t>
            </a:r>
            <a:endParaRPr lang="en-US" sz="14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75822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24936" cy="5277342"/>
          </a:xfrm>
          <a:prstGeom prst="rect">
            <a:avLst/>
          </a:prstGeom>
        </p:spPr>
        <p:txBody>
          <a:bodyPr wrap="square">
            <a:spAutoFit/>
          </a:bodyPr>
          <a:lstStyle/>
          <a:p>
            <a:pPr algn="just">
              <a:lnSpc>
                <a:spcPct val="115000"/>
              </a:lnSpc>
              <a:spcAft>
                <a:spcPts val="1000"/>
              </a:spcAft>
            </a:pPr>
            <a:r>
              <a:rPr lang="ar-IQ" sz="2400" b="1" dirty="0" smtClean="0">
                <a:effectLst/>
                <a:latin typeface="Calibri"/>
                <a:ea typeface="Calibri"/>
                <a:cs typeface="Times New Roman"/>
              </a:rPr>
              <a:t>انواع التغذية الراجعة</a:t>
            </a:r>
          </a:p>
          <a:p>
            <a:pPr algn="just">
              <a:lnSpc>
                <a:spcPct val="115000"/>
              </a:lnSpc>
              <a:spcAft>
                <a:spcPts val="1000"/>
              </a:spcAft>
            </a:pPr>
            <a:r>
              <a:rPr lang="ar-IQ" sz="2400" dirty="0">
                <a:latin typeface="Calibri"/>
                <a:ea typeface="Calibri"/>
                <a:cs typeface="Times New Roman"/>
              </a:rPr>
              <a:t>1</a:t>
            </a:r>
            <a:r>
              <a:rPr lang="ar-IQ" sz="2400" dirty="0" smtClean="0">
                <a:effectLst/>
                <a:latin typeface="Calibri"/>
                <a:ea typeface="Calibri"/>
                <a:cs typeface="Times New Roman"/>
              </a:rPr>
              <a:t> -التغذية الراجعة الداخلية </a:t>
            </a:r>
            <a:endParaRPr lang="en-US" sz="1600" dirty="0" smtClean="0">
              <a:effectLst/>
              <a:latin typeface="Calibri"/>
              <a:ea typeface="Calibri"/>
              <a:cs typeface="Arial"/>
            </a:endParaRPr>
          </a:p>
          <a:p>
            <a:pPr algn="just">
              <a:lnSpc>
                <a:spcPct val="115000"/>
              </a:lnSpc>
              <a:spcAft>
                <a:spcPts val="1000"/>
              </a:spcAft>
            </a:pPr>
            <a:r>
              <a:rPr lang="ar-IQ" sz="2400" dirty="0" smtClean="0">
                <a:effectLst/>
                <a:latin typeface="Calibri"/>
                <a:ea typeface="Calibri"/>
                <a:cs typeface="Times New Roman"/>
              </a:rPr>
              <a:t>وهي المعلومات التي تأتي من مصادر حسية داخلية إذ تشترك فيها عدة منضو مات عصبية تؤثر في السيطرة على الحركة مثل التوازن وكذلك توحد لنا المعلومات التي تأتي عن طريق حاسة اللمس والضغط والامتداد والتقلص العضلي وبذا حركة الجسم نفسها تعطي تغذية راجعة عن طريق حافز، أي أنها تأتي من داخل الجسم لتخبر القائم بالحركة عن نوع الأداء الذي قام به .</a:t>
            </a:r>
            <a:endParaRPr lang="en-US" sz="1600" dirty="0" smtClean="0">
              <a:effectLst/>
              <a:latin typeface="Calibri"/>
              <a:ea typeface="Calibri"/>
              <a:cs typeface="Arial"/>
            </a:endParaRPr>
          </a:p>
          <a:p>
            <a:pPr algn="just">
              <a:lnSpc>
                <a:spcPct val="115000"/>
              </a:lnSpc>
              <a:spcAft>
                <a:spcPts val="1000"/>
              </a:spcAft>
            </a:pPr>
            <a:r>
              <a:rPr lang="ar-IQ" sz="2400" dirty="0" smtClean="0">
                <a:effectLst/>
                <a:latin typeface="Calibri"/>
                <a:ea typeface="Calibri"/>
                <a:cs typeface="Times New Roman"/>
              </a:rPr>
              <a:t>2 - التغذية الراجعة الخارجية </a:t>
            </a:r>
            <a:endParaRPr lang="en-US" sz="1600" dirty="0" smtClean="0">
              <a:effectLst/>
              <a:latin typeface="Calibri"/>
              <a:ea typeface="Calibri"/>
              <a:cs typeface="Arial"/>
            </a:endParaRPr>
          </a:p>
          <a:p>
            <a:pPr algn="just">
              <a:lnSpc>
                <a:spcPct val="115000"/>
              </a:lnSpc>
              <a:spcAft>
                <a:spcPts val="1000"/>
              </a:spcAft>
            </a:pPr>
            <a:r>
              <a:rPr lang="ar-IQ" sz="2400" dirty="0" smtClean="0">
                <a:effectLst/>
                <a:latin typeface="Calibri"/>
                <a:ea typeface="Calibri"/>
                <a:cs typeface="Times New Roman"/>
              </a:rPr>
              <a:t>وهي نقيض التغذية الراجعة الداخلية حيث تتعلق التغذية الراجعة الخارجية بالمعلومات التي ترتبط بالمهمة المراد تنفيذها ، ويتم التزويد بالمعلومات من خلال مصدر خارجي كالمدرب أو المعلم أو المرآة أو الجهاز الفيديو وتتم بشكل لفظي أو بشكل غير لفظي</a:t>
            </a:r>
            <a:endParaRPr lang="en-US" sz="1600" dirty="0">
              <a:effectLst/>
              <a:latin typeface="Calibri"/>
              <a:ea typeface="Calibri"/>
              <a:cs typeface="Arial"/>
            </a:endParaRPr>
          </a:p>
        </p:txBody>
      </p:sp>
    </p:spTree>
    <p:extLst>
      <p:ext uri="{BB962C8B-B14F-4D97-AF65-F5344CB8AC3E}">
        <p14:creationId xmlns:p14="http://schemas.microsoft.com/office/powerpoint/2010/main" val="126501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7351" y="476672"/>
            <a:ext cx="8352928" cy="5405582"/>
          </a:xfrm>
          <a:prstGeom prst="rect">
            <a:avLst/>
          </a:prstGeom>
        </p:spPr>
        <p:txBody>
          <a:bodyPr wrap="square">
            <a:spAutoFit/>
          </a:bodyPr>
          <a:lstStyle/>
          <a:p>
            <a:pPr algn="just">
              <a:lnSpc>
                <a:spcPct val="115000"/>
              </a:lnSpc>
              <a:spcAft>
                <a:spcPts val="1000"/>
              </a:spcAft>
            </a:pPr>
            <a:r>
              <a:rPr lang="ar-IQ" sz="2400" dirty="0" smtClean="0">
                <a:effectLst/>
                <a:latin typeface="Times New Roman" pitchFamily="18" charset="0"/>
                <a:ea typeface="Calibri"/>
                <a:cs typeface="Times New Roman" pitchFamily="18" charset="0"/>
              </a:rPr>
              <a:t>3-التغذية الراجعة الآنية (المتزامنة )</a:t>
            </a:r>
            <a:endParaRPr lang="en-US" sz="16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ويقصد بها التغذية الراجعة الخارجية التي تتوفر وتعطى أثناء الحركة مع مراعاة انه لابد هذا التصحيح عند ورود الأداء الخاطئ ، وتعد التغذية الراجعة المتزامنة بمثابة مراجع لتصحيح دائم بواسطة الخلايا العصبية الحركية الموجودة بالألياف العضلية مما يؤثر في استمرارية التصحيح والتقدم والتعلم . ويتم إعطاء التغذية الراجعة المتزامنة عن طريق التأشير على أعضاء الجسم التي لا تكون في الوضع الصحيح ، أو عن طريق الكلام ، إذ يختبر المعلم المتعلم عن أخطاء أدائه في وقت يجري فيه المتعلم تطبيقات المهارة والحركة .</a:t>
            </a:r>
          </a:p>
          <a:p>
            <a:pPr algn="just">
              <a:lnSpc>
                <a:spcPct val="115000"/>
              </a:lnSpc>
              <a:spcAft>
                <a:spcPts val="1000"/>
              </a:spcAft>
            </a:pPr>
            <a:r>
              <a:rPr lang="ar-IQ" sz="2400" dirty="0" smtClean="0">
                <a:effectLst/>
                <a:latin typeface="Times New Roman" pitchFamily="18" charset="0"/>
                <a:ea typeface="Calibri"/>
                <a:cs typeface="Times New Roman" pitchFamily="18" charset="0"/>
              </a:rPr>
              <a:t> </a:t>
            </a:r>
            <a:r>
              <a:rPr lang="ar-IQ" sz="2000" dirty="0" smtClean="0">
                <a:effectLst/>
                <a:latin typeface="Times New Roman" pitchFamily="18" charset="0"/>
                <a:ea typeface="Calibri"/>
                <a:cs typeface="Times New Roman" pitchFamily="18" charset="0"/>
              </a:rPr>
              <a:t>وتستخدم التغذية الراجعة المتزامنة في الفعاليات الرياضية التي تستغرق وقتاً ليس قصيراً وكذلك في الفعاليات التي لا تتميز بالسرعة الكبيرة .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4- التغذية الراجعة النهائية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r>
              <a:rPr lang="ar-IQ" sz="2000" dirty="0" smtClean="0">
                <a:effectLst/>
                <a:latin typeface="Times New Roman" pitchFamily="18" charset="0"/>
                <a:ea typeface="Calibri"/>
                <a:cs typeface="Times New Roman" pitchFamily="18" charset="0"/>
              </a:rPr>
              <a:t>وهي التغذية التي تتم عقب الانتهاء من الحركة ، وهذا النوع من التغذية الراجعة يحدث مباشرةً بعد أو بعد الانتهاء من أداء الحركة أو الفعالية وذلك لأنه كلما كانت التغذية الراجعة آنية وسريعة كانت أفضل. </a:t>
            </a:r>
            <a:endParaRPr lang="en-US" sz="1400" dirty="0" smtClean="0">
              <a:effectLst/>
              <a:latin typeface="Times New Roman" pitchFamily="18" charset="0"/>
              <a:ea typeface="Calibri"/>
              <a:cs typeface="Times New Roman" pitchFamily="18" charset="0"/>
            </a:endParaRPr>
          </a:p>
          <a:p>
            <a:pPr algn="just">
              <a:lnSpc>
                <a:spcPct val="115000"/>
              </a:lnSpc>
              <a:spcAft>
                <a:spcPts val="1000"/>
              </a:spcAft>
            </a:pPr>
            <a:endParaRPr lang="en-US" sz="1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977166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TotalTime>
  <Words>789</Words>
  <Application>Microsoft Office PowerPoint</Application>
  <PresentationFormat>عرض على الشاشة (3:4)‏</PresentationFormat>
  <Paragraphs>26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واجهة</vt:lpstr>
      <vt:lpstr>مفهوم التغذية الراجعة ( Feedback)</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التغذية الراجعة ( Feedback)</dc:title>
  <dc:creator>almalak center</dc:creator>
  <cp:lastModifiedBy>almalak center</cp:lastModifiedBy>
  <cp:revision>3</cp:revision>
  <dcterms:created xsi:type="dcterms:W3CDTF">2018-12-18T04:53:41Z</dcterms:created>
  <dcterms:modified xsi:type="dcterms:W3CDTF">2018-12-18T05:02:49Z</dcterms:modified>
</cp:coreProperties>
</file>